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312" y="-12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50437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e Sub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4833937" y="2303858"/>
            <a:ext cx="14716127" cy="4643439"/>
          </a:xfrm>
          <a:prstGeom prst="rect">
            <a:avLst/>
          </a:prstGeom>
        </p:spPr>
        <p:txBody>
          <a:bodyPr anchor="b"/>
          <a:lstStyle/>
          <a:p>
            <a:r>
              <a:t>Texto do Título</a:t>
            </a:r>
          </a:p>
        </p:txBody>
      </p:sp>
      <p:sp>
        <p:nvSpPr>
          <p:cNvPr id="12" name="Nível de Corpo Um…"/>
          <p:cNvSpPr txBox="1">
            <a:spLocks noGrp="1"/>
          </p:cNvSpPr>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1" name="Image"/>
          <p:cNvSpPr>
            <a:spLocks noGrp="1"/>
          </p:cNvSpPr>
          <p:nvPr>
            <p:ph type="pic" idx="13"/>
          </p:nvPr>
        </p:nvSpPr>
        <p:spPr>
          <a:xfrm>
            <a:off x="3047999" y="0"/>
            <a:ext cx="18288002" cy="13716000"/>
          </a:xfrm>
          <a:prstGeom prst="rect">
            <a:avLst/>
          </a:prstGeom>
        </p:spPr>
        <p:txBody>
          <a:bodyPr lIns="91439" tIns="45719" rIns="91439" bIns="45719" anchor="t">
            <a:noAutofit/>
          </a:bodyPr>
          <a:lstStyle/>
          <a:p>
            <a:endParaRPr/>
          </a:p>
        </p:txBody>
      </p:sp>
      <p:sp>
        <p:nvSpPr>
          <p:cNvPr id="102"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09"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 Centro">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4833937" y="4536280"/>
            <a:ext cx="14716127" cy="4643439"/>
          </a:xfrm>
          <a:prstGeom prst="rect">
            <a:avLst/>
          </a:prstGeom>
        </p:spPr>
        <p:txBody>
          <a:bodyPr/>
          <a:lstStyle/>
          <a:p>
            <a:r>
              <a:t>Texto do Título</a:t>
            </a:r>
          </a:p>
        </p:txBody>
      </p:sp>
      <p:sp>
        <p:nvSpPr>
          <p:cNvPr id="3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l">
    <p:spTree>
      <p:nvGrpSpPr>
        <p:cNvPr id="1" name=""/>
        <p:cNvGrpSpPr/>
        <p:nvPr/>
      </p:nvGrpSpPr>
      <p:grpSpPr>
        <a:xfrm>
          <a:off x="0" y="0"/>
          <a:ext cx="0" cy="0"/>
          <a:chOff x="0" y="0"/>
          <a:chExt cx="0" cy="0"/>
        </a:xfrm>
      </p:grpSpPr>
      <p:sp>
        <p:nvSpPr>
          <p:cNvPr id="37" name="Image"/>
          <p:cNvSpPr>
            <a:spLocks noGrp="1"/>
          </p:cNvSpPr>
          <p:nvPr>
            <p:ph type="pic" sz="half" idx="13"/>
          </p:nvPr>
        </p:nvSpPr>
        <p:spPr>
          <a:xfrm>
            <a:off x="12495609" y="892967"/>
            <a:ext cx="7500939" cy="11555019"/>
          </a:xfrm>
          <a:prstGeom prst="rect">
            <a:avLst/>
          </a:prstGeom>
        </p:spPr>
        <p:txBody>
          <a:bodyPr lIns="91439" tIns="45719" rIns="91439" bIns="45719" anchor="t">
            <a:noAutofit/>
          </a:bodyPr>
          <a:lstStyle/>
          <a:p>
            <a:endParaRPr/>
          </a:p>
        </p:txBody>
      </p:sp>
      <p:sp>
        <p:nvSpPr>
          <p:cNvPr id="38" name="Texto do Título"/>
          <p:cNvSpPr txBox="1">
            <a:spLocks noGrp="1"/>
          </p:cNvSpPr>
          <p:nvPr>
            <p:ph type="title"/>
          </p:nvPr>
        </p:nvSpPr>
        <p:spPr>
          <a:xfrm>
            <a:off x="4387453" y="892967"/>
            <a:ext cx="7500939" cy="5607846"/>
          </a:xfrm>
          <a:prstGeom prst="rect">
            <a:avLst/>
          </a:prstGeom>
        </p:spPr>
        <p:txBody>
          <a:bodyPr anchor="b"/>
          <a:lstStyle>
            <a:lvl1pPr>
              <a:defRPr sz="8400"/>
            </a:lvl1pPr>
          </a:lstStyle>
          <a:p>
            <a:r>
              <a:t>Texto do Título</a:t>
            </a:r>
          </a:p>
        </p:txBody>
      </p:sp>
      <p:sp>
        <p:nvSpPr>
          <p:cNvPr id="39" name="Nível de Corpo Um…"/>
          <p:cNvSpPr txBox="1">
            <a:spLocks noGrp="1"/>
          </p:cNvSpPr>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 Superior">
    <p:spTree>
      <p:nvGrpSpPr>
        <p:cNvPr id="1" name=""/>
        <p:cNvGrpSpPr/>
        <p:nvPr/>
      </p:nvGrpSpPr>
      <p:grpSpPr>
        <a:xfrm>
          <a:off x="0" y="0"/>
          <a:ext cx="0" cy="0"/>
          <a:chOff x="0" y="0"/>
          <a:chExt cx="0" cy="0"/>
        </a:xfrm>
      </p:grpSpPr>
      <p:sp>
        <p:nvSpPr>
          <p:cNvPr id="47" name="Texto do Título"/>
          <p:cNvSpPr txBox="1">
            <a:spLocks noGrp="1"/>
          </p:cNvSpPr>
          <p:nvPr>
            <p:ph type="title"/>
          </p:nvPr>
        </p:nvSpPr>
        <p:spPr>
          <a:prstGeom prst="rect">
            <a:avLst/>
          </a:prstGeom>
        </p:spPr>
        <p:txBody>
          <a:bodyPr/>
          <a:lstStyle/>
          <a:p>
            <a:r>
              <a:t>Texto do Título</a:t>
            </a:r>
          </a:p>
        </p:txBody>
      </p:sp>
      <p:sp>
        <p:nvSpPr>
          <p:cNvPr id="48"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55" name="Texto do Título"/>
          <p:cNvSpPr txBox="1">
            <a:spLocks noGrp="1"/>
          </p:cNvSpPr>
          <p:nvPr>
            <p:ph type="title"/>
          </p:nvPr>
        </p:nvSpPr>
        <p:spPr>
          <a:prstGeom prst="rect">
            <a:avLst/>
          </a:prstGeom>
        </p:spPr>
        <p:txBody>
          <a:bodyPr/>
          <a:lstStyle/>
          <a:p>
            <a:r>
              <a:t>Texto do Título</a:t>
            </a:r>
          </a:p>
        </p:txBody>
      </p:sp>
      <p:sp>
        <p:nvSpPr>
          <p:cNvPr id="56" name="Nível de Corpo Um…"/>
          <p:cNvSpPr txBox="1">
            <a:spLocks noGrp="1"/>
          </p:cNvSpPr>
          <p:nvPr>
            <p:ph type="body" idx="1"/>
          </p:nvPr>
        </p:nvSpPr>
        <p:spPr>
          <a:xfrm>
            <a:off x="4387453" y="3643312"/>
            <a:ext cx="15609094" cy="8840393"/>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57"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4" name="Image"/>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65" name="Texto do Título"/>
          <p:cNvSpPr txBox="1">
            <a:spLocks noGrp="1"/>
          </p:cNvSpPr>
          <p:nvPr>
            <p:ph type="title"/>
          </p:nvPr>
        </p:nvSpPr>
        <p:spPr>
          <a:prstGeom prst="rect">
            <a:avLst/>
          </a:prstGeom>
        </p:spPr>
        <p:txBody>
          <a:bodyPr/>
          <a:lstStyle/>
          <a:p>
            <a:r>
              <a:t>Texto do Título</a:t>
            </a:r>
          </a:p>
        </p:txBody>
      </p:sp>
      <p:sp>
        <p:nvSpPr>
          <p:cNvPr id="66" name="Nível de Corpo Um…"/>
          <p:cNvSpPr txBox="1">
            <a:spLocks noGrp="1"/>
          </p:cNvSpPr>
          <p:nvPr>
            <p:ph type="body" sz="quarter" idx="1"/>
          </p:nvPr>
        </p:nvSpPr>
        <p:spPr>
          <a:xfrm>
            <a:off x="4387453" y="3643312"/>
            <a:ext cx="7500939" cy="8840393"/>
          </a:xfrm>
          <a:prstGeom prst="rect">
            <a:avLst/>
          </a:prstGeom>
        </p:spPr>
        <p:txBody>
          <a:bodyPr/>
          <a:lstStyle>
            <a:lvl1pPr marL="465363" indent="-465363">
              <a:spcBef>
                <a:spcPts val="4500"/>
              </a:spcBef>
              <a:defRPr sz="3800"/>
            </a:lvl1pPr>
            <a:lvl2pPr marL="808263" indent="-465363">
              <a:spcBef>
                <a:spcPts val="4500"/>
              </a:spcBef>
              <a:defRPr sz="3800"/>
            </a:lvl2pPr>
            <a:lvl3pPr marL="1151164" indent="-465363">
              <a:spcBef>
                <a:spcPts val="4500"/>
              </a:spcBef>
              <a:defRPr sz="3800"/>
            </a:lvl3pPr>
            <a:lvl4pPr marL="1494064" indent="-465364">
              <a:spcBef>
                <a:spcPts val="4500"/>
              </a:spcBef>
              <a:defRPr sz="3800"/>
            </a:lvl4pPr>
            <a:lvl5pPr marL="1836964" indent="-465364">
              <a:spcBef>
                <a:spcPts val="4500"/>
              </a:spcBef>
              <a:defRPr sz="3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67" name="Número do Slide"/>
          <p:cNvSpPr txBox="1">
            <a:spLocks noGrp="1"/>
          </p:cNvSpPr>
          <p:nvPr>
            <p:ph type="sldNum" sz="quarter" idx="2"/>
          </p:nvPr>
        </p:nvSpPr>
        <p:spPr>
          <a:xfrm>
            <a:off x="11954103" y="13073062"/>
            <a:ext cx="466268" cy="47307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74" name="Nível de Corpo Um…"/>
          <p:cNvSpPr txBox="1">
            <a:spLocks noGrp="1"/>
          </p:cNvSpPr>
          <p:nvPr>
            <p:ph type="body" idx="1"/>
          </p:nvPr>
        </p:nvSpPr>
        <p:spPr>
          <a:xfrm>
            <a:off x="4387453" y="1785936"/>
            <a:ext cx="15609094" cy="10144127"/>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82" name="Image"/>
          <p:cNvSpPr>
            <a:spLocks noGrp="1"/>
          </p:cNvSpPr>
          <p:nvPr>
            <p:ph type="pic" sz="quarter" idx="13"/>
          </p:nvPr>
        </p:nvSpPr>
        <p:spPr>
          <a:xfrm>
            <a:off x="12495609" y="7161609"/>
            <a:ext cx="7500939" cy="5304236"/>
          </a:xfrm>
          <a:prstGeom prst="rect">
            <a:avLst/>
          </a:prstGeom>
        </p:spPr>
        <p:txBody>
          <a:bodyPr lIns="91439" tIns="45719" rIns="91439" bIns="45719" anchor="t">
            <a:noAutofit/>
          </a:bodyPr>
          <a:lstStyle/>
          <a:p>
            <a:endParaRPr/>
          </a:p>
        </p:txBody>
      </p:sp>
      <p:sp>
        <p:nvSpPr>
          <p:cNvPr id="83" name="Image"/>
          <p:cNvSpPr>
            <a:spLocks noGrp="1"/>
          </p:cNvSpPr>
          <p:nvPr>
            <p:ph type="pic" sz="quarter" idx="14"/>
          </p:nvPr>
        </p:nvSpPr>
        <p:spPr>
          <a:xfrm>
            <a:off x="12495609" y="1250155"/>
            <a:ext cx="7500939" cy="5304237"/>
          </a:xfrm>
          <a:prstGeom prst="rect">
            <a:avLst/>
          </a:prstGeom>
        </p:spPr>
        <p:txBody>
          <a:bodyPr lIns="91439" tIns="45719" rIns="91439" bIns="45719" anchor="t">
            <a:noAutofit/>
          </a:bodyPr>
          <a:lstStyle/>
          <a:p>
            <a:endParaRPr/>
          </a:p>
        </p:txBody>
      </p:sp>
      <p:sp>
        <p:nvSpPr>
          <p:cNvPr id="84" name="Image"/>
          <p:cNvSpPr>
            <a:spLocks noGrp="1"/>
          </p:cNvSpPr>
          <p:nvPr>
            <p:ph type="pic" sz="half" idx="15"/>
          </p:nvPr>
        </p:nvSpPr>
        <p:spPr>
          <a:xfrm>
            <a:off x="4387453" y="1250155"/>
            <a:ext cx="7500939" cy="11215690"/>
          </a:xfrm>
          <a:prstGeom prst="rect">
            <a:avLst/>
          </a:prstGeom>
        </p:spPr>
        <p:txBody>
          <a:bodyPr lIns="91439" tIns="45719" rIns="91439" bIns="45719" anchor="t">
            <a:noAutofit/>
          </a:bodyPr>
          <a:lstStyle/>
          <a:p>
            <a:endParaRP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92" name="Nível de Corpo Um…"/>
          <p:cNvSpPr txBox="1">
            <a:spLocks noGrp="1"/>
          </p:cNvSpPr>
          <p:nvPr>
            <p:ph type="body" sz="quarter" idx="1"/>
          </p:nvPr>
        </p:nvSpPr>
        <p:spPr>
          <a:xfrm>
            <a:off x="4833937" y="8947546"/>
            <a:ext cx="14716127" cy="647702"/>
          </a:xfrm>
          <a:prstGeom prst="rect">
            <a:avLst/>
          </a:prstGeom>
        </p:spPr>
        <p:txBody>
          <a:bodyPr anchor="t"/>
          <a:lstStyle>
            <a:lvl1pPr marL="0" indent="0" algn="ctr">
              <a:spcBef>
                <a:spcPts val="0"/>
              </a:spcBef>
              <a:buSzTx/>
              <a:buNone/>
              <a:defRPr sz="3200" i="1"/>
            </a:lvl1pPr>
            <a:lvl2pPr marL="888999" indent="-444499" algn="ctr">
              <a:spcBef>
                <a:spcPts val="0"/>
              </a:spcBef>
              <a:defRPr sz="3200" i="1"/>
            </a:lvl2pPr>
            <a:lvl3pPr marL="1333499" indent="-444499" algn="ctr">
              <a:spcBef>
                <a:spcPts val="0"/>
              </a:spcBef>
              <a:defRPr sz="3200" i="1"/>
            </a:lvl3pPr>
            <a:lvl4pPr marL="1777999" indent="-444499" algn="ctr">
              <a:spcBef>
                <a:spcPts val="0"/>
              </a:spcBef>
              <a:defRPr sz="3200" i="1"/>
            </a:lvl4pPr>
            <a:lvl5pPr marL="2222499" indent="-444499" algn="ctr">
              <a:spcBef>
                <a:spcPts val="0"/>
              </a:spcBef>
              <a:defRPr sz="3200" i="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93" name="“Digite uma citação aqui.”"/>
          <p:cNvSpPr>
            <a:spLocks noGrp="1"/>
          </p:cNvSpPr>
          <p:nvPr>
            <p:ph type="body" sz="quarter" idx="13"/>
          </p:nvPr>
        </p:nvSpPr>
        <p:spPr>
          <a:xfrm>
            <a:off x="4833937" y="5997575"/>
            <a:ext cx="14716127" cy="863601"/>
          </a:xfrm>
          <a:prstGeom prst="rect">
            <a:avLst/>
          </a:prstGeom>
        </p:spPr>
        <p:txBody>
          <a:bodyPr/>
          <a:lstStyle/>
          <a:p>
            <a:pPr marL="0" indent="0" algn="ctr">
              <a:spcBef>
                <a:spcPts val="0"/>
              </a:spcBef>
              <a:buSzTx/>
              <a:buNone/>
              <a:defRPr sz="4600">
                <a:latin typeface="Helvetica Neue Medium"/>
                <a:ea typeface="Helvetica Neue Medium"/>
                <a:cs typeface="Helvetica Neue Medium"/>
                <a:sym typeface="Helvetica Neue Medium"/>
              </a:defRPr>
            </a:pPr>
            <a:endParaRPr/>
          </a:p>
        </p:txBody>
      </p:sp>
      <p:sp>
        <p:nvSpPr>
          <p:cNvPr id="94"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a:bodyPr>
          <a:lstStyle/>
          <a:p>
            <a:r>
              <a:t>Texto do Título</a:t>
            </a:r>
          </a:p>
        </p:txBody>
      </p:sp>
      <p:sp>
        <p:nvSpPr>
          <p:cNvPr id="3" name="Nível de Corpo Um…"/>
          <p:cNvSpPr txBox="1">
            <a:spLocks noGrp="1"/>
          </p:cNvSpPr>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954103" y="13073062"/>
            <a:ext cx="466268" cy="477670"/>
          </a:xfrm>
          <a:prstGeom prst="rect">
            <a:avLst/>
          </a:prstGeom>
          <a:ln w="12700">
            <a:miter lim="400000"/>
          </a:ln>
        </p:spPr>
        <p:txBody>
          <a:bodyPr wrap="none" lIns="71436" tIns="71436" rIns="71436" bIns="71436">
            <a:spAutoFit/>
          </a:bodyPr>
          <a:lstStyle>
            <a:lvl1pPr>
              <a:defRPr sz="22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spd="med"/>
  <p:txStyles>
    <p:titleStyle>
      <a:lvl1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611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1pPr>
      <a:lvl2pPr marL="1055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2pPr>
      <a:lvl3pPr marL="1500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3pPr>
      <a:lvl4pPr marL="1944686"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4pPr>
      <a:lvl5pPr marL="23891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5pPr>
      <a:lvl6pPr marL="2833686" marR="0" indent="-611186"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6pPr>
      <a:lvl7pPr marL="3278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7pPr>
      <a:lvl8pPr marL="37226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8pPr>
      <a:lvl9pPr marL="4167187" marR="0" indent="-611187" algn="l" defTabSz="821530"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Group" descr="Group"/>
          <p:cNvPicPr>
            <a:picLocks noChangeAspect="1"/>
          </p:cNvPicPr>
          <p:nvPr/>
        </p:nvPicPr>
        <p:blipFill>
          <a:blip r:embed="rId2">
            <a:extLst/>
          </a:blip>
          <a:stretch>
            <a:fillRect/>
          </a:stretch>
        </p:blipFill>
        <p:spPr>
          <a:xfrm>
            <a:off x="-3523110" y="-249365"/>
            <a:ext cx="29828422" cy="13923481"/>
          </a:xfrm>
          <a:prstGeom prst="rect">
            <a:avLst/>
          </a:prstGeom>
          <a:ln w="12700">
            <a:miter lim="400000"/>
          </a:ln>
        </p:spPr>
      </p:pic>
      <p:sp>
        <p:nvSpPr>
          <p:cNvPr id="119" name="Back4App Partner Program"/>
          <p:cNvSpPr txBox="1"/>
          <p:nvPr/>
        </p:nvSpPr>
        <p:spPr>
          <a:xfrm>
            <a:off x="2694220" y="9161578"/>
            <a:ext cx="18851314" cy="24109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7500" b="1">
                <a:solidFill>
                  <a:srgbClr val="FFFFFF"/>
                </a:solidFill>
                <a:latin typeface="+mn-lt"/>
                <a:ea typeface="+mn-ea"/>
                <a:cs typeface="+mn-cs"/>
                <a:sym typeface="Helvetica Neue"/>
              </a:defRPr>
            </a:lvl1pPr>
          </a:lstStyle>
          <a:p>
            <a:r>
              <a:rPr lang="en-US" dirty="0" smtClean="0"/>
              <a:t>How to make an app?</a:t>
            </a:r>
          </a:p>
          <a:p>
            <a:r>
              <a:rPr lang="en-US" dirty="0" smtClean="0"/>
              <a:t>Real life lessons learned the HARD WAY</a:t>
            </a:r>
            <a:endParaRPr dirty="0"/>
          </a:p>
        </p:txBody>
      </p:sp>
      <p:sp>
        <p:nvSpPr>
          <p:cNvPr id="121" name="Onboarding meeting"/>
          <p:cNvSpPr txBox="1"/>
          <p:nvPr/>
        </p:nvSpPr>
        <p:spPr>
          <a:xfrm>
            <a:off x="12119870" y="8671898"/>
            <a:ext cx="144267" cy="990653"/>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355600">
              <a:defRPr sz="5500">
                <a:solidFill>
                  <a:srgbClr val="FFFFFF"/>
                </a:solidFill>
                <a:latin typeface="+mn-lt"/>
                <a:ea typeface="+mn-ea"/>
                <a:cs typeface="+mn-cs"/>
                <a:sym typeface="Helvetica Neue"/>
              </a:defRPr>
            </a:lvl1pPr>
          </a:lstStyle>
          <a:p>
            <a:endParaRPr dirty="0"/>
          </a:p>
        </p:txBody>
      </p:sp>
      <p:pic>
        <p:nvPicPr>
          <p:cNvPr id="2" name="Picture 1"/>
          <p:cNvPicPr>
            <a:picLocks noChangeAspect="1"/>
          </p:cNvPicPr>
          <p:nvPr/>
        </p:nvPicPr>
        <p:blipFill>
          <a:blip r:embed="rId3"/>
          <a:stretch>
            <a:fillRect/>
          </a:stretch>
        </p:blipFill>
        <p:spPr>
          <a:xfrm>
            <a:off x="2980802" y="595412"/>
            <a:ext cx="17878047" cy="807648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295399"/>
          </a:xfrm>
          <a:prstGeom prst="rect">
            <a:avLst/>
          </a:prstGeom>
        </p:spPr>
        <p:txBody>
          <a:bodyPr wrap="square">
            <a:spAutoFit/>
          </a:bodyPr>
          <a:lstStyle/>
          <a:p>
            <a:pPr algn="l"/>
            <a:r>
              <a:rPr lang="en-US" sz="6000" dirty="0"/>
              <a:t>6</a:t>
            </a:r>
            <a:r>
              <a:rPr lang="en-US" sz="6000" dirty="0" smtClean="0"/>
              <a:t>. Create your App Frontend</a:t>
            </a:r>
          </a:p>
          <a:p>
            <a:pPr algn="l"/>
            <a:endParaRPr lang="en-US" sz="6000" dirty="0" smtClean="0"/>
          </a:p>
          <a:p>
            <a:pPr algn="l"/>
            <a:endParaRPr lang="en-US" sz="6000" dirty="0"/>
          </a:p>
          <a:p>
            <a:pPr marL="1143000" indent="-1143000" algn="l">
              <a:buFont typeface="+mj-lt"/>
              <a:buAutoNum type="romanLcPeriod"/>
            </a:pPr>
            <a:r>
              <a:rPr lang="en-US" sz="6000" dirty="0" smtClean="0"/>
              <a:t>Native Apps </a:t>
            </a:r>
            <a:r>
              <a:rPr lang="mr-IN" sz="6000" dirty="0" smtClean="0"/>
              <a:t>–</a:t>
            </a:r>
            <a:r>
              <a:rPr lang="en-US" sz="6000" dirty="0" smtClean="0"/>
              <a:t> Best performance, more expensive</a:t>
            </a:r>
          </a:p>
          <a:p>
            <a:pPr marL="1143000" indent="-1143000" algn="l">
              <a:buFont typeface="+mj-lt"/>
              <a:buAutoNum type="romanLcPeriod"/>
            </a:pPr>
            <a:r>
              <a:rPr lang="en-US" sz="6000" dirty="0"/>
              <a:t>Web Apps </a:t>
            </a:r>
            <a:r>
              <a:rPr lang="mr-IN" sz="6000" dirty="0" smtClean="0"/>
              <a:t>–</a:t>
            </a:r>
            <a:r>
              <a:rPr lang="en-US" sz="6000" dirty="0" smtClean="0"/>
              <a:t> Cheaper, worst UX</a:t>
            </a:r>
          </a:p>
          <a:p>
            <a:pPr marL="1143000" indent="-1143000" algn="l">
              <a:buFont typeface="+mj-lt"/>
              <a:buAutoNum type="romanLcPeriod"/>
            </a:pPr>
            <a:r>
              <a:rPr lang="en-US" sz="6000" dirty="0" smtClean="0"/>
              <a:t>Hybrid Apps </a:t>
            </a:r>
            <a:r>
              <a:rPr lang="mr-IN" sz="6000" dirty="0" smtClean="0"/>
              <a:t>–</a:t>
            </a:r>
            <a:r>
              <a:rPr lang="en-US" sz="6000" dirty="0" smtClean="0"/>
              <a:t> Mix of Native and Web</a:t>
            </a:r>
          </a:p>
          <a:p>
            <a:pPr algn="l"/>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5892530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664730"/>
          </a:xfrm>
          <a:prstGeom prst="rect">
            <a:avLst/>
          </a:prstGeom>
        </p:spPr>
        <p:txBody>
          <a:bodyPr wrap="square">
            <a:spAutoFit/>
          </a:bodyPr>
          <a:lstStyle/>
          <a:p>
            <a:pPr algn="l"/>
            <a:r>
              <a:rPr lang="en-US" sz="6000" dirty="0"/>
              <a:t>7</a:t>
            </a:r>
            <a:r>
              <a:rPr lang="en-US" sz="6000" dirty="0" smtClean="0"/>
              <a:t>. Create your App Landing Page</a:t>
            </a:r>
          </a:p>
          <a:p>
            <a:pPr algn="l"/>
            <a:endParaRPr lang="en-US" sz="6000" dirty="0" smtClean="0"/>
          </a:p>
          <a:p>
            <a:pPr algn="just"/>
            <a:r>
              <a:rPr lang="en-US" sz="4400" dirty="0"/>
              <a:t>Producing an app LP will enable you to target your audience, offer them something of value, and transform a higher percentage of your visitors into application downloads, while also obtaining data about who they are and what they’ve converted on. Landing pages are also relevant because they increase your credibility and strengthen your brand. There are lots of tools that can help you to create a landing page.</a:t>
            </a:r>
          </a:p>
          <a:p>
            <a:pPr algn="l"/>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3554874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0310514"/>
          </a:xfrm>
          <a:prstGeom prst="rect">
            <a:avLst/>
          </a:prstGeom>
        </p:spPr>
        <p:txBody>
          <a:bodyPr wrap="square">
            <a:spAutoFit/>
          </a:bodyPr>
          <a:lstStyle/>
          <a:p>
            <a:pPr algn="l"/>
            <a:r>
              <a:rPr lang="en-US" sz="6000" dirty="0"/>
              <a:t>8</a:t>
            </a:r>
            <a:r>
              <a:rPr lang="en-US" sz="6000" dirty="0" smtClean="0"/>
              <a:t>. Mobile Analytics</a:t>
            </a:r>
          </a:p>
          <a:p>
            <a:pPr algn="l"/>
            <a:endParaRPr lang="en-US" sz="6000" dirty="0" smtClean="0"/>
          </a:p>
          <a:p>
            <a:pPr algn="just"/>
            <a:r>
              <a:rPr lang="en-US" sz="4400" dirty="0"/>
              <a:t>If You Can’t Measure It, You Can’t Improve It. So, you have to monitor your mobile app! Mobile app analytics is indispensable for several reasons. It provides you clarity about how customers are using your application, which components of the app they interact with, and what actions they do within the app.</a:t>
            </a:r>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30309764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910951"/>
          </a:xfrm>
          <a:prstGeom prst="rect">
            <a:avLst/>
          </a:prstGeom>
        </p:spPr>
        <p:txBody>
          <a:bodyPr wrap="square">
            <a:spAutoFit/>
          </a:bodyPr>
          <a:lstStyle/>
          <a:p>
            <a:pPr algn="l"/>
            <a:r>
              <a:rPr lang="en-US" sz="6000" dirty="0"/>
              <a:t>9</a:t>
            </a:r>
            <a:r>
              <a:rPr lang="en-US" sz="6000" dirty="0" smtClean="0"/>
              <a:t>. Test your App</a:t>
            </a:r>
          </a:p>
          <a:p>
            <a:pPr algn="l"/>
            <a:endParaRPr lang="en-US" sz="6000" dirty="0" smtClean="0"/>
          </a:p>
          <a:p>
            <a:pPr algn="l"/>
            <a:endParaRPr lang="en-US" sz="6000" dirty="0" smtClean="0"/>
          </a:p>
          <a:p>
            <a:pPr marL="857250" lvl="0" indent="-857250" algn="l">
              <a:buFont typeface="Arial"/>
              <a:buChar char="•"/>
            </a:pPr>
            <a:r>
              <a:rPr lang="en-US" sz="4400" dirty="0"/>
              <a:t>Functional Testing – Does the app work as expected?</a:t>
            </a:r>
          </a:p>
          <a:p>
            <a:pPr marL="857250" lvl="0" indent="-857250" algn="l">
              <a:buFont typeface="Arial"/>
              <a:buChar char="•"/>
            </a:pPr>
            <a:r>
              <a:rPr lang="en-US" sz="4400" dirty="0"/>
              <a:t>Usability Testing – Is your app easy to use?</a:t>
            </a:r>
          </a:p>
          <a:p>
            <a:pPr marL="857250" lvl="0" indent="-857250" algn="l">
              <a:buFont typeface="Arial"/>
              <a:buChar char="•"/>
            </a:pPr>
            <a:r>
              <a:rPr lang="en-US" sz="4400" dirty="0"/>
              <a:t>User Interface Testing – Check elements of the screen</a:t>
            </a:r>
          </a:p>
          <a:p>
            <a:pPr marL="857250" lvl="0" indent="-857250" algn="l">
              <a:buFont typeface="Arial"/>
              <a:buChar char="•"/>
            </a:pPr>
            <a:r>
              <a:rPr lang="en-US" sz="4400" dirty="0"/>
              <a:t>Performance Testing – Is your application stable and fast?</a:t>
            </a:r>
          </a:p>
          <a:p>
            <a:pPr marL="857250" lvl="0" indent="-857250" algn="l">
              <a:buFont typeface="Arial"/>
              <a:buChar char="•"/>
            </a:pPr>
            <a:r>
              <a:rPr lang="en-US" sz="4400" dirty="0"/>
              <a:t>Compatibility Testing – Screen resolution, orientation, hardware, </a:t>
            </a:r>
            <a:r>
              <a:rPr lang="en-US" sz="4400" dirty="0" err="1"/>
              <a:t>etc</a:t>
            </a:r>
            <a:endParaRPr lang="en-US" sz="4400" dirty="0"/>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36368604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9633405"/>
          </a:xfrm>
          <a:prstGeom prst="rect">
            <a:avLst/>
          </a:prstGeom>
        </p:spPr>
        <p:txBody>
          <a:bodyPr wrap="square">
            <a:spAutoFit/>
          </a:bodyPr>
          <a:lstStyle/>
          <a:p>
            <a:pPr algn="l"/>
            <a:r>
              <a:rPr lang="en-US" sz="6000" dirty="0" smtClean="0"/>
              <a:t>10. Optimize your app SEO</a:t>
            </a:r>
          </a:p>
          <a:p>
            <a:pPr algn="l"/>
            <a:endParaRPr lang="en-US" sz="6000" dirty="0" smtClean="0"/>
          </a:p>
          <a:p>
            <a:pPr algn="just"/>
            <a:r>
              <a:rPr lang="en-US" sz="4400" dirty="0"/>
              <a:t>Most people miss this step! There is too much competition in the app stores, and users need to find you quickly. An excellent way to do that is by optimizing your app and having a good SEO (ASO) ranking.</a:t>
            </a:r>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12103116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9633405"/>
          </a:xfrm>
          <a:prstGeom prst="rect">
            <a:avLst/>
          </a:prstGeom>
        </p:spPr>
        <p:txBody>
          <a:bodyPr wrap="square">
            <a:spAutoFit/>
          </a:bodyPr>
          <a:lstStyle/>
          <a:p>
            <a:pPr algn="l"/>
            <a:r>
              <a:rPr lang="en-US" sz="6000" dirty="0" smtClean="0"/>
              <a:t>11. Launch your App</a:t>
            </a:r>
          </a:p>
          <a:p>
            <a:pPr algn="l"/>
            <a:endParaRPr lang="en-US" sz="6000" dirty="0" smtClean="0"/>
          </a:p>
          <a:p>
            <a:pPr algn="just"/>
            <a:r>
              <a:rPr lang="en-US" sz="4400" dirty="0" smtClean="0"/>
              <a:t>Legal Aspects </a:t>
            </a:r>
            <a:r>
              <a:rPr lang="mr-IN" sz="4400" dirty="0" smtClean="0"/>
              <a:t>–</a:t>
            </a:r>
            <a:r>
              <a:rPr lang="en-US" sz="4400" dirty="0" smtClean="0"/>
              <a:t> Terms of Use &amp; Privacy Policy</a:t>
            </a:r>
          </a:p>
          <a:p>
            <a:pPr algn="just"/>
            <a:endParaRPr lang="en-US" sz="4400" dirty="0"/>
          </a:p>
          <a:p>
            <a:pPr algn="just"/>
            <a:r>
              <a:rPr lang="en-US" sz="4400" dirty="0" smtClean="0"/>
              <a:t>Publish the App </a:t>
            </a:r>
            <a:r>
              <a:rPr lang="mr-IN" sz="4400" dirty="0" smtClean="0"/>
              <a:t>–</a:t>
            </a:r>
            <a:r>
              <a:rPr lang="en-US" sz="4400" dirty="0" smtClean="0"/>
              <a:t> App Store </a:t>
            </a:r>
            <a:r>
              <a:rPr lang="en-US" sz="4400" dirty="0" err="1" smtClean="0"/>
              <a:t>vs</a:t>
            </a:r>
            <a:r>
              <a:rPr lang="en-US" sz="4400" dirty="0" smtClean="0"/>
              <a:t> Google Play</a:t>
            </a:r>
            <a:endParaRPr lang="en-US" sz="4400" dirty="0"/>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277029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664730"/>
          </a:xfrm>
          <a:prstGeom prst="rect">
            <a:avLst/>
          </a:prstGeom>
        </p:spPr>
        <p:txBody>
          <a:bodyPr wrap="square">
            <a:spAutoFit/>
          </a:bodyPr>
          <a:lstStyle/>
          <a:p>
            <a:pPr algn="l"/>
            <a:r>
              <a:rPr lang="en-US" sz="6000" dirty="0" smtClean="0"/>
              <a:t>12. Promote your App</a:t>
            </a:r>
          </a:p>
          <a:p>
            <a:pPr algn="l"/>
            <a:endParaRPr lang="en-US" sz="6000" dirty="0" smtClean="0"/>
          </a:p>
          <a:p>
            <a:pPr marL="1143000" lvl="0" indent="-1143000" algn="l">
              <a:buFont typeface="+mj-lt"/>
              <a:buAutoNum type="romanUcPeriod"/>
            </a:pPr>
            <a:r>
              <a:rPr lang="en-US" sz="4400" dirty="0"/>
              <a:t>Start a blog</a:t>
            </a:r>
          </a:p>
          <a:p>
            <a:pPr marL="1143000" lvl="0" indent="-1143000" algn="l">
              <a:buFont typeface="+mj-lt"/>
              <a:buAutoNum type="romanUcPeriod"/>
            </a:pPr>
            <a:r>
              <a:rPr lang="en-US" sz="4400" dirty="0"/>
              <a:t>Use LinkedIn, Facebook, Twitter, and other social media</a:t>
            </a:r>
          </a:p>
          <a:p>
            <a:pPr marL="1143000" lvl="0" indent="-1143000" algn="l">
              <a:buFont typeface="+mj-lt"/>
              <a:buAutoNum type="romanUcPeriod"/>
            </a:pPr>
            <a:r>
              <a:rPr lang="en-US" sz="4400" dirty="0"/>
              <a:t>Create a video for your app</a:t>
            </a:r>
          </a:p>
          <a:p>
            <a:pPr marL="1143000" lvl="0" indent="-1143000" algn="l">
              <a:buFont typeface="+mj-lt"/>
              <a:buAutoNum type="romanUcPeriod"/>
            </a:pPr>
            <a:r>
              <a:rPr lang="en-US" sz="4400" dirty="0"/>
              <a:t>Answer questions on </a:t>
            </a:r>
            <a:r>
              <a:rPr lang="en-US" sz="4400" dirty="0" err="1"/>
              <a:t>Quora</a:t>
            </a:r>
            <a:r>
              <a:rPr lang="en-US" sz="4400" dirty="0"/>
              <a:t> and </a:t>
            </a:r>
            <a:r>
              <a:rPr lang="en-US" sz="4400" dirty="0" err="1"/>
              <a:t>Reddit</a:t>
            </a:r>
            <a:endParaRPr lang="en-US" sz="4400" dirty="0"/>
          </a:p>
          <a:p>
            <a:pPr marL="1143000" lvl="0" indent="-1143000" algn="l">
              <a:buFont typeface="+mj-lt"/>
              <a:buAutoNum type="romanUcPeriod"/>
            </a:pPr>
            <a:r>
              <a:rPr lang="en-US" sz="4400" dirty="0"/>
              <a:t>Create a </a:t>
            </a:r>
            <a:r>
              <a:rPr lang="en-US" sz="4400" dirty="0" err="1"/>
              <a:t>Slideshare</a:t>
            </a:r>
            <a:r>
              <a:rPr lang="en-US" sz="4400" dirty="0"/>
              <a:t> presentation</a:t>
            </a:r>
          </a:p>
          <a:p>
            <a:pPr marL="1143000" lvl="0" indent="-1143000" algn="l">
              <a:buFont typeface="+mj-lt"/>
              <a:buAutoNum type="romanUcPeriod"/>
            </a:pPr>
            <a:r>
              <a:rPr lang="en-US" sz="4400" dirty="0"/>
              <a:t>Post a job on Indeed</a:t>
            </a:r>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2093091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2341839"/>
          </a:xfrm>
          <a:prstGeom prst="rect">
            <a:avLst/>
          </a:prstGeom>
        </p:spPr>
        <p:txBody>
          <a:bodyPr wrap="square">
            <a:spAutoFit/>
          </a:bodyPr>
          <a:lstStyle/>
          <a:p>
            <a:pPr algn="l"/>
            <a:r>
              <a:rPr lang="en-US" sz="6000" dirty="0" smtClean="0"/>
              <a:t>13. Get customer feedback</a:t>
            </a:r>
          </a:p>
          <a:p>
            <a:pPr algn="l"/>
            <a:endParaRPr lang="en-US" sz="6000" dirty="0" smtClean="0"/>
          </a:p>
          <a:p>
            <a:pPr algn="just"/>
            <a:r>
              <a:rPr lang="en-US" sz="4400" dirty="0"/>
              <a:t>This step never ends! The more data and understanding of your users you have, the better decisions you can take for the future of your app. There is no magic pill, and to increase your app usage, you will need to work hard and have a regular monitoring routine! Getting customer feedback has to be a part of your daily routine! Let’s suppose you invest 1 hour per day getting customer feedback, imagine how much you can learn after 365 days. It’s essential to obtain quantitative and qualitative data about your users.</a:t>
            </a:r>
          </a:p>
          <a:p>
            <a:pPr algn="just"/>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40590693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2095617"/>
          </a:xfrm>
          <a:prstGeom prst="rect">
            <a:avLst/>
          </a:prstGeom>
        </p:spPr>
        <p:txBody>
          <a:bodyPr wrap="square">
            <a:spAutoFit/>
          </a:bodyPr>
          <a:lstStyle/>
          <a:p>
            <a:pPr algn="l"/>
            <a:r>
              <a:rPr lang="en-US" sz="6000" dirty="0" smtClean="0"/>
              <a:t>Conclusion</a:t>
            </a:r>
          </a:p>
          <a:p>
            <a:pPr algn="l"/>
            <a:endParaRPr lang="en-US" sz="6000" dirty="0" smtClean="0"/>
          </a:p>
          <a:p>
            <a:pPr algn="just"/>
            <a:r>
              <a:rPr lang="en-US" sz="4400" dirty="0"/>
              <a:t>Bringing your app idea to life, it’s not an easy task! You need to organize yourself, allocate time, and financial resources to start a mobile app project. Before coding the app, please make sure you create high-level specifications, design the application, and talk to customers. As soon as you are comfortable that there is market demand for your product, choose one operating system, and start developing your MVP. Test your app with real users and optimize your SEO before launching. Once you are online, advertise your product, and interact with your users as much as you can. The better you understand them, the more successful your app will </a:t>
            </a:r>
            <a:r>
              <a:rPr lang="en-US" sz="4400" dirty="0" smtClean="0"/>
              <a:t>be</a:t>
            </a:r>
            <a:r>
              <a:rPr lang="en-US" sz="4400" dirty="0"/>
              <a:t>.</a:t>
            </a:r>
            <a:endParaRPr lang="en-US" sz="6000" dirty="0"/>
          </a:p>
          <a:p>
            <a:pPr algn="l"/>
            <a:r>
              <a:rPr lang="en-US" sz="4400" dirty="0"/>
              <a:t> </a:t>
            </a:r>
          </a:p>
          <a:p>
            <a:pPr algn="l"/>
            <a:endParaRPr lang="en-US" sz="4400" b="1" dirty="0" smtClean="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1430616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3" name="Rectangle 2"/>
          <p:cNvSpPr/>
          <p:nvPr/>
        </p:nvSpPr>
        <p:spPr>
          <a:xfrm>
            <a:off x="889815" y="1985199"/>
            <a:ext cx="21466061" cy="10926066"/>
          </a:xfrm>
          <a:prstGeom prst="rect">
            <a:avLst/>
          </a:prstGeom>
        </p:spPr>
        <p:txBody>
          <a:bodyPr wrap="square">
            <a:spAutoFit/>
          </a:bodyPr>
          <a:lstStyle/>
          <a:p>
            <a:pPr marL="514350" lvl="0" indent="-514350" algn="l">
              <a:buFont typeface="+mj-lt"/>
              <a:buAutoNum type="arabicPeriod"/>
            </a:pPr>
            <a:r>
              <a:rPr lang="en-US" sz="4400" dirty="0"/>
              <a:t>Write down your high-level idea</a:t>
            </a:r>
          </a:p>
          <a:p>
            <a:pPr marL="514350" lvl="0" indent="-514350" algn="l">
              <a:buFont typeface="+mj-lt"/>
              <a:buAutoNum type="arabicPeriod"/>
            </a:pPr>
            <a:r>
              <a:rPr lang="en-US" sz="4400" dirty="0"/>
              <a:t>Choose either Android or </a:t>
            </a:r>
            <a:r>
              <a:rPr lang="en-US" sz="4400" dirty="0" err="1"/>
              <a:t>iOS</a:t>
            </a:r>
            <a:r>
              <a:rPr lang="en-US" sz="4400" dirty="0"/>
              <a:t>, but do not develop both at the same time</a:t>
            </a:r>
          </a:p>
          <a:p>
            <a:pPr marL="514350" lvl="0" indent="-514350" algn="l">
              <a:buFont typeface="+mj-lt"/>
              <a:buAutoNum type="arabicPeriod"/>
            </a:pPr>
            <a:r>
              <a:rPr lang="en-US" sz="4400" dirty="0"/>
              <a:t>Wireframe, mockup, and prototype your app</a:t>
            </a:r>
          </a:p>
          <a:p>
            <a:pPr marL="514350" lvl="0" indent="-514350" algn="l">
              <a:buFont typeface="+mj-lt"/>
              <a:buAutoNum type="arabicPeriod"/>
            </a:pPr>
            <a:r>
              <a:rPr lang="en-US" sz="4400" dirty="0"/>
              <a:t>Collect feedback from customers</a:t>
            </a:r>
          </a:p>
          <a:p>
            <a:pPr marL="514350" lvl="0" indent="-514350" algn="l">
              <a:buFont typeface="+mj-lt"/>
              <a:buAutoNum type="arabicPeriod"/>
            </a:pPr>
            <a:r>
              <a:rPr lang="en-US" sz="4400" dirty="0"/>
              <a:t>Create your app backend</a:t>
            </a:r>
          </a:p>
          <a:p>
            <a:pPr marL="514350" lvl="0" indent="-514350" algn="l">
              <a:buFont typeface="+mj-lt"/>
              <a:buAutoNum type="arabicPeriod"/>
            </a:pPr>
            <a:r>
              <a:rPr lang="en-US" sz="4400" dirty="0"/>
              <a:t>Code your app frontend</a:t>
            </a:r>
          </a:p>
          <a:p>
            <a:pPr marL="514350" lvl="0" indent="-514350" algn="l">
              <a:buFont typeface="+mj-lt"/>
              <a:buAutoNum type="arabicPeriod"/>
            </a:pPr>
            <a:r>
              <a:rPr lang="en-US" sz="4400" dirty="0"/>
              <a:t>Create your app landing page</a:t>
            </a:r>
          </a:p>
          <a:p>
            <a:pPr marL="514350" lvl="0" indent="-514350" algn="l">
              <a:buFont typeface="+mj-lt"/>
              <a:buAutoNum type="arabicPeriod"/>
            </a:pPr>
            <a:r>
              <a:rPr lang="en-US" sz="4400" dirty="0"/>
              <a:t>Implement your app analytics dashboard</a:t>
            </a:r>
          </a:p>
          <a:p>
            <a:pPr marL="514350" lvl="0" indent="-514350" algn="l">
              <a:buFont typeface="+mj-lt"/>
              <a:buAutoNum type="arabicPeriod"/>
            </a:pPr>
            <a:r>
              <a:rPr lang="en-US" sz="4400" dirty="0"/>
              <a:t>Optimize your app for SEO</a:t>
            </a:r>
          </a:p>
          <a:p>
            <a:pPr marL="514350" lvl="0" indent="-514350" algn="l">
              <a:buFont typeface="+mj-lt"/>
              <a:buAutoNum type="arabicPeriod"/>
            </a:pPr>
            <a:r>
              <a:rPr lang="en-US" sz="4400" dirty="0"/>
              <a:t>Beta test your app with real users</a:t>
            </a:r>
          </a:p>
          <a:p>
            <a:pPr marL="514350" lvl="0" indent="-514350" algn="l">
              <a:buFont typeface="+mj-lt"/>
              <a:buAutoNum type="arabicPeriod"/>
            </a:pPr>
            <a:r>
              <a:rPr lang="en-US" sz="4400" dirty="0"/>
              <a:t>Publish your app</a:t>
            </a:r>
          </a:p>
          <a:p>
            <a:pPr marL="514350" lvl="0" indent="-514350" algn="l">
              <a:buFont typeface="+mj-lt"/>
              <a:buAutoNum type="arabicPeriod"/>
            </a:pPr>
            <a:r>
              <a:rPr lang="en-US" sz="4400" dirty="0"/>
              <a:t>Promote your app to reach the right users</a:t>
            </a:r>
          </a:p>
          <a:p>
            <a:pPr marL="514350" lvl="0" indent="-514350" algn="l">
              <a:buFont typeface="+mj-lt"/>
              <a:buAutoNum type="arabicPeriod"/>
            </a:pPr>
            <a:r>
              <a:rPr lang="en-US" sz="4400" dirty="0"/>
              <a:t>Improve your app with customer </a:t>
            </a:r>
            <a:r>
              <a:rPr lang="en-US" sz="4400" dirty="0" smtClean="0"/>
              <a:t>feedback</a:t>
            </a:r>
          </a:p>
          <a:p>
            <a:pPr marL="514350" lvl="0" indent="-514350" algn="l">
              <a:buFont typeface="+mj-lt"/>
              <a:buAutoNum type="arabicPeriod"/>
            </a:pPr>
            <a:endParaRPr lang="en-US" sz="4400" dirty="0"/>
          </a:p>
          <a:p>
            <a:pPr lvl="0" algn="l"/>
            <a:r>
              <a:rPr lang="en-US" sz="4400" dirty="0" smtClean="0"/>
              <a:t>Read the full article at</a:t>
            </a:r>
          </a:p>
          <a:p>
            <a:pPr lvl="0" algn="l"/>
            <a:r>
              <a:rPr lang="en-US" sz="4400" dirty="0"/>
              <a:t>https://blog.back4app.com/2019/07/11/how-to-make-an-app/</a:t>
            </a:r>
            <a:endParaRPr lang="en-US" sz="4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pic>
        <p:nvPicPr>
          <p:cNvPr id="2" name="Picture 1"/>
          <p:cNvPicPr>
            <a:picLocks noChangeAspect="1"/>
          </p:cNvPicPr>
          <p:nvPr/>
        </p:nvPicPr>
        <p:blipFill>
          <a:blip r:embed="rId5"/>
          <a:stretch>
            <a:fillRect/>
          </a:stretch>
        </p:blipFill>
        <p:spPr>
          <a:xfrm>
            <a:off x="0" y="1295293"/>
            <a:ext cx="24841414" cy="12420707"/>
          </a:xfrm>
          <a:prstGeom prst="rect">
            <a:avLst/>
          </a:prstGeom>
        </p:spPr>
      </p:pic>
    </p:spTree>
    <p:extLst>
      <p:ext uri="{BB962C8B-B14F-4D97-AF65-F5344CB8AC3E}">
        <p14:creationId xmlns:p14="http://schemas.microsoft.com/office/powerpoint/2010/main" val="35125386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3" name="Rectangle 2"/>
          <p:cNvSpPr/>
          <p:nvPr/>
        </p:nvSpPr>
        <p:spPr>
          <a:xfrm>
            <a:off x="889815" y="1985199"/>
            <a:ext cx="21466061" cy="7663636"/>
          </a:xfrm>
          <a:prstGeom prst="rect">
            <a:avLst/>
          </a:prstGeom>
        </p:spPr>
        <p:txBody>
          <a:bodyPr wrap="square">
            <a:spAutoFit/>
          </a:bodyPr>
          <a:lstStyle/>
          <a:p>
            <a:pPr marL="742950" indent="-742950" algn="l">
              <a:buFont typeface="+mj-lt"/>
              <a:buAutoNum type="arabicPeriod"/>
            </a:pPr>
            <a:r>
              <a:rPr lang="en-US" sz="6000" b="1" dirty="0" smtClean="0"/>
              <a:t>Don’t </a:t>
            </a:r>
            <a:r>
              <a:rPr lang="en-US" sz="6000" b="1" dirty="0"/>
              <a:t>start coding right </a:t>
            </a:r>
            <a:r>
              <a:rPr lang="en-US" sz="6000" b="1" dirty="0" smtClean="0"/>
              <a:t>away</a:t>
            </a:r>
          </a:p>
          <a:p>
            <a:pPr algn="l"/>
            <a:endParaRPr lang="en-US" sz="6000" dirty="0"/>
          </a:p>
          <a:p>
            <a:pPr marL="742950" indent="-742950" algn="l">
              <a:buFont typeface="+mj-lt"/>
              <a:buAutoNum type="arabicPeriod"/>
            </a:pPr>
            <a:r>
              <a:rPr lang="en-US" sz="6000" b="1" dirty="0"/>
              <a:t>Please keep it simple and start with an </a:t>
            </a:r>
            <a:r>
              <a:rPr lang="en-US" sz="6000" b="1" dirty="0" smtClean="0"/>
              <a:t>MVP</a:t>
            </a:r>
          </a:p>
          <a:p>
            <a:pPr algn="l"/>
            <a:endParaRPr lang="en-US" sz="6000" b="1" dirty="0"/>
          </a:p>
          <a:p>
            <a:pPr marL="742950" indent="-742950" algn="l">
              <a:buFont typeface="+mj-lt"/>
              <a:buAutoNum type="arabicPeriod"/>
            </a:pPr>
            <a:r>
              <a:rPr lang="en-US" sz="6000" b="1" dirty="0"/>
              <a:t>Get feedback from customers as early as </a:t>
            </a:r>
            <a:r>
              <a:rPr lang="en-US" sz="6000" b="1" dirty="0" smtClean="0"/>
              <a:t>possible</a:t>
            </a:r>
          </a:p>
          <a:p>
            <a:pPr algn="l"/>
            <a:endParaRPr lang="en-US" sz="6000" b="1" dirty="0"/>
          </a:p>
          <a:p>
            <a:pPr marL="514350" lvl="0" indent="-514350" algn="l">
              <a:buFont typeface="+mj-lt"/>
              <a:buAutoNum type="arabicPeriod"/>
            </a:pPr>
            <a:endParaRPr lang="en-US" sz="4400" dirty="0"/>
          </a:p>
          <a:p>
            <a:pPr lvl="0" algn="l"/>
            <a:r>
              <a:rPr lang="en-US" sz="4400" dirty="0" smtClean="0"/>
              <a:t>Read the full article at</a:t>
            </a:r>
          </a:p>
          <a:p>
            <a:pPr lvl="0" algn="l"/>
            <a:r>
              <a:rPr lang="en-US" sz="4400" dirty="0"/>
              <a:t>https://blog.back4app.com/2019/07/11/how-to-make-an-app/</a:t>
            </a:r>
            <a:endParaRPr lang="en-US" sz="4400" dirty="0"/>
          </a:p>
        </p:txBody>
      </p:sp>
    </p:spTree>
    <p:extLst>
      <p:ext uri="{BB962C8B-B14F-4D97-AF65-F5344CB8AC3E}">
        <p14:creationId xmlns:p14="http://schemas.microsoft.com/office/powerpoint/2010/main" val="17597252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849396"/>
          </a:xfrm>
          <a:prstGeom prst="rect">
            <a:avLst/>
          </a:prstGeom>
        </p:spPr>
        <p:txBody>
          <a:bodyPr wrap="square">
            <a:spAutoFit/>
          </a:bodyPr>
          <a:lstStyle/>
          <a:p>
            <a:pPr algn="l"/>
            <a:r>
              <a:rPr lang="en-US" sz="6000" dirty="0"/>
              <a:t>1. Write down your high-level idea</a:t>
            </a:r>
          </a:p>
          <a:p>
            <a:pPr algn="l"/>
            <a:r>
              <a:rPr lang="en-US" sz="4400" dirty="0"/>
              <a:t> </a:t>
            </a:r>
          </a:p>
          <a:p>
            <a:pPr marL="857250" indent="-857250" algn="l">
              <a:buFont typeface="+mj-lt"/>
              <a:buAutoNum type="romanLcPeriod"/>
            </a:pPr>
            <a:r>
              <a:rPr lang="en-US" sz="4400" b="1" dirty="0"/>
              <a:t>Use the Business Model Canvas</a:t>
            </a:r>
          </a:p>
          <a:p>
            <a:pPr algn="l"/>
            <a:endParaRPr lang="en-US" sz="4400" dirty="0"/>
          </a:p>
          <a:p>
            <a:pPr marL="857250" indent="-857250" algn="l">
              <a:buFont typeface="+mj-lt"/>
              <a:buAutoNum type="romanLcPeriod"/>
            </a:pPr>
            <a:r>
              <a:rPr lang="en-US" sz="4400" b="1" dirty="0"/>
              <a:t>Buy Startup Owners Manual</a:t>
            </a:r>
          </a:p>
          <a:p>
            <a:pPr algn="l"/>
            <a:endParaRPr lang="en-US" sz="4400" dirty="0"/>
          </a:p>
          <a:p>
            <a:pPr marL="857250" indent="-857250" algn="l">
              <a:buFont typeface="+mj-lt"/>
              <a:buAutoNum type="romanLcPeriod"/>
            </a:pPr>
            <a:r>
              <a:rPr lang="en-US" sz="4400" b="1" dirty="0"/>
              <a:t>Have a budget</a:t>
            </a:r>
          </a:p>
          <a:p>
            <a:pPr algn="l"/>
            <a:endParaRPr lang="en-US" sz="4400" dirty="0"/>
          </a:p>
          <a:p>
            <a:pPr marL="857250" indent="-857250" algn="l">
              <a:buFont typeface="+mj-lt"/>
              <a:buAutoNum type="romanLcPeriod"/>
            </a:pPr>
            <a:r>
              <a:rPr lang="en-US" sz="4400" b="1" dirty="0"/>
              <a:t>Developers vs. Software Development Company</a:t>
            </a:r>
          </a:p>
          <a:p>
            <a:pPr algn="l"/>
            <a:endParaRPr lang="en-US" sz="4400" dirty="0"/>
          </a:p>
          <a:p>
            <a:pPr marL="857250" indent="-857250" algn="l">
              <a:buFont typeface="+mj-lt"/>
              <a:buAutoNum type="romanLcPeriod"/>
            </a:pPr>
            <a:r>
              <a:rPr lang="en-US" sz="4400" b="1" dirty="0"/>
              <a:t>Consumer App x Business App</a:t>
            </a:r>
          </a:p>
          <a:p>
            <a:pPr algn="l"/>
            <a:endParaRPr lang="en-US" sz="4400" dirty="0"/>
          </a:p>
          <a:p>
            <a:pPr marL="857250" indent="-857250" algn="l">
              <a:buFont typeface="+mj-lt"/>
              <a:buAutoNum type="romanLcPeriod"/>
            </a:pPr>
            <a:r>
              <a:rPr lang="en-US" sz="4400" b="1" dirty="0"/>
              <a:t>Research competitors for your </a:t>
            </a:r>
            <a:r>
              <a:rPr lang="en-US" sz="4400" b="1" dirty="0" smtClean="0"/>
              <a:t>app</a:t>
            </a:r>
          </a:p>
          <a:p>
            <a:pPr marL="857250" indent="-857250" algn="l">
              <a:buFont typeface="+mj-lt"/>
              <a:buAutoNum type="romanLcPeriod"/>
            </a:pPr>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2300190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172288"/>
          </a:xfrm>
          <a:prstGeom prst="rect">
            <a:avLst/>
          </a:prstGeom>
        </p:spPr>
        <p:txBody>
          <a:bodyPr wrap="square">
            <a:spAutoFit/>
          </a:bodyPr>
          <a:lstStyle/>
          <a:p>
            <a:pPr algn="l"/>
            <a:r>
              <a:rPr lang="en-US" sz="6000" dirty="0"/>
              <a:t>2</a:t>
            </a:r>
            <a:r>
              <a:rPr lang="en-US" sz="6000" dirty="0" smtClean="0"/>
              <a:t>. Choose Android or </a:t>
            </a:r>
            <a:r>
              <a:rPr lang="en-US" sz="6000" dirty="0" err="1" smtClean="0"/>
              <a:t>iOS</a:t>
            </a:r>
            <a:endParaRPr lang="en-US" sz="6000" dirty="0" smtClean="0"/>
          </a:p>
          <a:p>
            <a:pPr algn="l"/>
            <a:endParaRPr lang="en-US" sz="6000" dirty="0"/>
          </a:p>
          <a:p>
            <a:pPr algn="l"/>
            <a:r>
              <a:rPr lang="en-US" sz="4000" b="1" dirty="0"/>
              <a:t>Android</a:t>
            </a:r>
            <a:endParaRPr lang="en-US" sz="4000" dirty="0"/>
          </a:p>
          <a:p>
            <a:pPr algn="l"/>
            <a:r>
              <a:rPr lang="en-US" sz="4000" dirty="0"/>
              <a:t>It has roughly 80% of the user base. Generally speaking, if you want to target a broader user base, you should start with Android. It’s also mainly used in emerging markets like South America and Asia</a:t>
            </a:r>
            <a:r>
              <a:rPr lang="en-US" sz="4000" dirty="0" smtClean="0"/>
              <a:t>.</a:t>
            </a:r>
          </a:p>
          <a:p>
            <a:pPr algn="l"/>
            <a:endParaRPr lang="en-US" sz="4000" dirty="0"/>
          </a:p>
          <a:p>
            <a:pPr algn="l"/>
            <a:r>
              <a:rPr lang="en-US" sz="4000" b="1" dirty="0" err="1"/>
              <a:t>iOS</a:t>
            </a:r>
            <a:endParaRPr lang="en-US" sz="4000" dirty="0"/>
          </a:p>
          <a:p>
            <a:pPr algn="l"/>
            <a:r>
              <a:rPr lang="en-US" sz="4000" dirty="0"/>
              <a:t>On the other hand, </a:t>
            </a:r>
            <a:r>
              <a:rPr lang="en-US" sz="4000" dirty="0" err="1"/>
              <a:t>iOS</a:t>
            </a:r>
            <a:r>
              <a:rPr lang="en-US" sz="4000" dirty="0"/>
              <a:t> encompasses 20% of the user base. Generally speaking, it’s a better choice to reach more engaged users and with more earning power.</a:t>
            </a:r>
          </a:p>
          <a:p>
            <a:pPr algn="l"/>
            <a:endParaRPr lang="en-US" sz="6000" dirty="0"/>
          </a:p>
          <a:p>
            <a:pPr algn="l"/>
            <a:r>
              <a:rPr lang="en-US" sz="4400" dirty="0"/>
              <a:t> </a:t>
            </a:r>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37811688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2034063"/>
          </a:xfrm>
          <a:prstGeom prst="rect">
            <a:avLst/>
          </a:prstGeom>
        </p:spPr>
        <p:txBody>
          <a:bodyPr wrap="square">
            <a:spAutoFit/>
          </a:bodyPr>
          <a:lstStyle/>
          <a:p>
            <a:pPr algn="l"/>
            <a:r>
              <a:rPr lang="en-US" sz="6000" dirty="0"/>
              <a:t>3</a:t>
            </a:r>
            <a:r>
              <a:rPr lang="en-US" sz="6000" dirty="0" smtClean="0"/>
              <a:t>. Wireframe &amp; Mockup &amp; Prototype</a:t>
            </a:r>
          </a:p>
          <a:p>
            <a:pPr algn="l"/>
            <a:endParaRPr lang="en-US" sz="6000" dirty="0"/>
          </a:p>
          <a:p>
            <a:pPr algn="l"/>
            <a:endParaRPr lang="en-US" sz="6000" dirty="0" smtClean="0"/>
          </a:p>
          <a:p>
            <a:pPr algn="l"/>
            <a:endParaRPr lang="en-US" sz="6000" dirty="0"/>
          </a:p>
          <a:p>
            <a:pPr algn="l"/>
            <a:endParaRPr lang="en-US" sz="6000" dirty="0" smtClean="0"/>
          </a:p>
          <a:p>
            <a:pPr algn="l"/>
            <a:endParaRPr lang="en-US" sz="6000" dirty="0"/>
          </a:p>
          <a:p>
            <a:pPr algn="l"/>
            <a:endParaRPr lang="en-US" sz="6000" dirty="0" smtClean="0"/>
          </a:p>
          <a:p>
            <a:pPr algn="l"/>
            <a:endParaRPr lang="en-US" sz="6000" dirty="0"/>
          </a:p>
          <a:p>
            <a:pPr algn="l"/>
            <a:endParaRPr lang="en-US" sz="6000" dirty="0" smtClean="0"/>
          </a:p>
          <a:p>
            <a:pPr algn="l"/>
            <a:endParaRPr lang="en-US" sz="6000"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pic>
        <p:nvPicPr>
          <p:cNvPr id="3" name="Picture 2"/>
          <p:cNvPicPr>
            <a:picLocks noChangeAspect="1"/>
          </p:cNvPicPr>
          <p:nvPr/>
        </p:nvPicPr>
        <p:blipFill>
          <a:blip r:embed="rId5"/>
          <a:stretch>
            <a:fillRect/>
          </a:stretch>
        </p:blipFill>
        <p:spPr>
          <a:xfrm>
            <a:off x="3816350" y="3046797"/>
            <a:ext cx="15649248" cy="8443314"/>
          </a:xfrm>
          <a:prstGeom prst="rect">
            <a:avLst/>
          </a:prstGeom>
        </p:spPr>
      </p:pic>
    </p:spTree>
    <p:extLst>
      <p:ext uri="{BB962C8B-B14F-4D97-AF65-F5344CB8AC3E}">
        <p14:creationId xmlns:p14="http://schemas.microsoft.com/office/powerpoint/2010/main" val="32235162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787841"/>
          </a:xfrm>
          <a:prstGeom prst="rect">
            <a:avLst/>
          </a:prstGeom>
        </p:spPr>
        <p:txBody>
          <a:bodyPr wrap="square">
            <a:spAutoFit/>
          </a:bodyPr>
          <a:lstStyle/>
          <a:p>
            <a:pPr algn="l"/>
            <a:r>
              <a:rPr lang="en-US" sz="6000" dirty="0"/>
              <a:t>4</a:t>
            </a:r>
            <a:r>
              <a:rPr lang="en-US" sz="6000" dirty="0" smtClean="0"/>
              <a:t>. Get Customer Feedback</a:t>
            </a:r>
          </a:p>
          <a:p>
            <a:pPr algn="l"/>
            <a:endParaRPr lang="en-US" sz="6000" dirty="0" smtClean="0"/>
          </a:p>
          <a:p>
            <a:pPr algn="l"/>
            <a:endParaRPr lang="en-US" sz="6000" dirty="0"/>
          </a:p>
          <a:p>
            <a:pPr algn="l"/>
            <a:endParaRPr lang="en-US" sz="6000" dirty="0" smtClean="0"/>
          </a:p>
          <a:p>
            <a:pPr algn="l"/>
            <a:endParaRPr lang="en-US" sz="6000" dirty="0"/>
          </a:p>
          <a:p>
            <a:pPr algn="l"/>
            <a:endParaRPr lang="en-US" sz="6000" dirty="0" smtClean="0"/>
          </a:p>
          <a:p>
            <a:pPr algn="l"/>
            <a:endParaRPr lang="en-US" sz="6000" dirty="0"/>
          </a:p>
          <a:p>
            <a:pPr algn="l"/>
            <a:endParaRPr lang="en-US" sz="6000" dirty="0" smtClean="0"/>
          </a:p>
          <a:p>
            <a:pPr algn="l"/>
            <a:endParaRPr lang="en-US" sz="6000" dirty="0"/>
          </a:p>
          <a:p>
            <a:pPr algn="l"/>
            <a:r>
              <a:rPr lang="en-US" sz="4400" dirty="0"/>
              <a:t> </a:t>
            </a:r>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pic>
        <p:nvPicPr>
          <p:cNvPr id="3" name="Picture 2"/>
          <p:cNvPicPr>
            <a:picLocks noChangeAspect="1"/>
          </p:cNvPicPr>
          <p:nvPr/>
        </p:nvPicPr>
        <p:blipFill>
          <a:blip r:embed="rId5"/>
          <a:stretch>
            <a:fillRect/>
          </a:stretch>
        </p:blipFill>
        <p:spPr>
          <a:xfrm>
            <a:off x="7696636" y="2802870"/>
            <a:ext cx="9283263" cy="9234080"/>
          </a:xfrm>
          <a:prstGeom prst="rect">
            <a:avLst/>
          </a:prstGeom>
        </p:spPr>
      </p:pic>
    </p:spTree>
    <p:extLst>
      <p:ext uri="{BB962C8B-B14F-4D97-AF65-F5344CB8AC3E}">
        <p14:creationId xmlns:p14="http://schemas.microsoft.com/office/powerpoint/2010/main" val="30898383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1505006" y="-11539146"/>
            <a:ext cx="27394013" cy="12834438"/>
            <a:chOff x="0" y="-1"/>
            <a:chExt cx="27394011" cy="12834436"/>
          </a:xfrm>
        </p:grpSpPr>
        <p:pic>
          <p:nvPicPr>
            <p:cNvPr id="123" name="Group" descr="Group"/>
            <p:cNvPicPr>
              <a:picLocks noChangeAspect="1"/>
            </p:cNvPicPr>
            <p:nvPr/>
          </p:nvPicPr>
          <p:blipFill>
            <a:blip r:embed="rId2">
              <a:extLst/>
            </a:blip>
            <a:stretch>
              <a:fillRect/>
            </a:stretch>
          </p:blipFill>
          <p:spPr>
            <a:xfrm rot="10800000" flipH="1">
              <a:off x="0" y="47300"/>
              <a:ext cx="27394012" cy="12787135"/>
            </a:xfrm>
            <a:prstGeom prst="rect">
              <a:avLst/>
            </a:prstGeom>
            <a:ln w="12700" cap="flat">
              <a:noFill/>
              <a:miter lim="400000"/>
            </a:ln>
            <a:effectLst/>
          </p:spPr>
        </p:pic>
        <p:pic>
          <p:nvPicPr>
            <p:cNvPr id="124" name="pasted-image.tiff" descr="pasted-image.tiff"/>
            <p:cNvPicPr>
              <a:picLocks noChangeAspect="1"/>
            </p:cNvPicPr>
            <p:nvPr/>
          </p:nvPicPr>
          <p:blipFill>
            <a:blip r:embed="rId3">
              <a:extLst/>
            </a:blip>
            <a:stretch>
              <a:fillRect/>
            </a:stretch>
          </p:blipFill>
          <p:spPr>
            <a:xfrm rot="10800000" flipH="1">
              <a:off x="2080739" y="0"/>
              <a:ext cx="24384001" cy="63502"/>
            </a:xfrm>
            <a:prstGeom prst="rect">
              <a:avLst/>
            </a:prstGeom>
            <a:ln w="12700" cap="flat">
              <a:noFill/>
              <a:miter lim="400000"/>
            </a:ln>
            <a:effectLst/>
          </p:spPr>
        </p:pic>
      </p:grpSp>
      <p:sp>
        <p:nvSpPr>
          <p:cNvPr id="126" name="Training…"/>
          <p:cNvSpPr txBox="1"/>
          <p:nvPr/>
        </p:nvSpPr>
        <p:spPr>
          <a:xfrm>
            <a:off x="785080" y="2499250"/>
            <a:ext cx="20187944" cy="990653"/>
          </a:xfrm>
          <a:prstGeom prst="rect">
            <a:avLst/>
          </a:prstGeom>
          <a:ln w="12700">
            <a:miter lim="400000"/>
          </a:ln>
          <a:extLst>
            <a:ext uri="{C572A759-6A51-4108-AA02-DFA0A04FC94B}">
              <ma14:wrappingTextBoxFlag xmlns:ma14="http://schemas.microsoft.com/office/mac/drawingml/2011/main" val="1"/>
            </a:ext>
          </a:extLst>
        </p:spPr>
        <p:txBody>
          <a:bodyPr wrap="square" lIns="71436" tIns="71436" rIns="71436" bIns="71436" anchor="ctr">
            <a:spAutoFit/>
          </a:bodyPr>
          <a:lstStyle/>
          <a:p>
            <a:pPr marL="444500" lvl="1" algn="l">
              <a:buSzPct val="50000"/>
              <a:defRPr sz="5500">
                <a:solidFill>
                  <a:srgbClr val="004D80"/>
                </a:solidFill>
                <a:latin typeface="+mn-lt"/>
                <a:ea typeface="+mn-ea"/>
                <a:cs typeface="+mn-cs"/>
                <a:sym typeface="Helvetica Neue"/>
              </a:defRPr>
            </a:pPr>
            <a:endParaRPr dirty="0"/>
          </a:p>
        </p:txBody>
      </p:sp>
      <p:grpSp>
        <p:nvGrpSpPr>
          <p:cNvPr id="129" name="Group"/>
          <p:cNvGrpSpPr/>
          <p:nvPr/>
        </p:nvGrpSpPr>
        <p:grpSpPr>
          <a:xfrm>
            <a:off x="405850" y="237593"/>
            <a:ext cx="4060244" cy="461370"/>
            <a:chOff x="0" y="0"/>
            <a:chExt cx="4060243" cy="461368"/>
          </a:xfrm>
        </p:grpSpPr>
        <p:pic>
          <p:nvPicPr>
            <p:cNvPr id="127" name="growth.png" descr="growth.png"/>
            <p:cNvPicPr>
              <a:picLocks noChangeAspect="1"/>
            </p:cNvPicPr>
            <p:nvPr/>
          </p:nvPicPr>
          <p:blipFill>
            <a:blip r:embed="rId4">
              <a:extLst/>
            </a:blip>
            <a:stretch>
              <a:fillRect/>
            </a:stretch>
          </p:blipFill>
          <p:spPr>
            <a:xfrm>
              <a:off x="0" y="-1"/>
              <a:ext cx="379230" cy="461370"/>
            </a:xfrm>
            <a:prstGeom prst="rect">
              <a:avLst/>
            </a:prstGeom>
            <a:ln w="12700" cap="flat">
              <a:noFill/>
              <a:miter lim="400000"/>
            </a:ln>
            <a:effectLst/>
          </p:spPr>
        </p:pic>
        <p:sp>
          <p:nvSpPr>
            <p:cNvPr id="128" name="Back4App Partner Program"/>
            <p:cNvSpPr txBox="1"/>
            <p:nvPr/>
          </p:nvSpPr>
          <p:spPr>
            <a:xfrm>
              <a:off x="483966" y="24816"/>
              <a:ext cx="3576278" cy="411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064947">
                <a:defRPr sz="2000" b="1">
                  <a:solidFill>
                    <a:srgbClr val="FFFFFF"/>
                  </a:solidFill>
                  <a:latin typeface="+mn-lt"/>
                  <a:ea typeface="+mn-ea"/>
                  <a:cs typeface="+mn-cs"/>
                  <a:sym typeface="Helvetica Neue"/>
                </a:defRPr>
              </a:lvl1pPr>
            </a:lstStyle>
            <a:p>
              <a:r>
                <a:rPr lang="en-US" dirty="0" smtClean="0"/>
                <a:t>Back4app</a:t>
              </a:r>
              <a:endParaRPr dirty="0"/>
            </a:p>
          </p:txBody>
        </p:sp>
      </p:grpSp>
      <p:sp>
        <p:nvSpPr>
          <p:cNvPr id="130" name="Onboarding"/>
          <p:cNvSpPr txBox="1"/>
          <p:nvPr/>
        </p:nvSpPr>
        <p:spPr>
          <a:xfrm>
            <a:off x="9405121" y="263171"/>
            <a:ext cx="557377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064947">
              <a:defRPr sz="4000" b="1">
                <a:solidFill>
                  <a:srgbClr val="FFFFFF"/>
                </a:solidFill>
                <a:latin typeface="+mn-lt"/>
                <a:ea typeface="+mn-ea"/>
                <a:cs typeface="+mn-cs"/>
                <a:sym typeface="Helvetica Neue"/>
              </a:defRPr>
            </a:lvl1pPr>
          </a:lstStyle>
          <a:p>
            <a:r>
              <a:rPr lang="en-US" dirty="0" smtClean="0"/>
              <a:t>How  to make an app?</a:t>
            </a:r>
            <a:endParaRPr dirty="0"/>
          </a:p>
        </p:txBody>
      </p:sp>
      <p:sp>
        <p:nvSpPr>
          <p:cNvPr id="2" name="Rectangle 1"/>
          <p:cNvSpPr/>
          <p:nvPr/>
        </p:nvSpPr>
        <p:spPr>
          <a:xfrm>
            <a:off x="785079" y="1793471"/>
            <a:ext cx="22008719" cy="11295399"/>
          </a:xfrm>
          <a:prstGeom prst="rect">
            <a:avLst/>
          </a:prstGeom>
        </p:spPr>
        <p:txBody>
          <a:bodyPr wrap="square">
            <a:spAutoFit/>
          </a:bodyPr>
          <a:lstStyle/>
          <a:p>
            <a:pPr algn="l"/>
            <a:r>
              <a:rPr lang="en-US" sz="6000" dirty="0"/>
              <a:t>5</a:t>
            </a:r>
            <a:r>
              <a:rPr lang="en-US" sz="6000" dirty="0" smtClean="0"/>
              <a:t>. Create your App Backend</a:t>
            </a:r>
          </a:p>
          <a:p>
            <a:pPr algn="l"/>
            <a:endParaRPr lang="en-US" sz="6000" dirty="0" smtClean="0"/>
          </a:p>
          <a:p>
            <a:pPr algn="l"/>
            <a:endParaRPr lang="en-US" sz="6000" dirty="0"/>
          </a:p>
          <a:p>
            <a:pPr marL="1143000" indent="-1143000" algn="l">
              <a:buFont typeface="+mj-lt"/>
              <a:buAutoNum type="romanLcPeriod"/>
            </a:pPr>
            <a:r>
              <a:rPr lang="en-US" sz="6000" dirty="0" smtClean="0"/>
              <a:t>Use Back4app to speed up development</a:t>
            </a:r>
          </a:p>
          <a:p>
            <a:pPr marL="1143000" indent="-1143000" algn="l">
              <a:buFont typeface="+mj-lt"/>
              <a:buAutoNum type="romanLcPeriod"/>
            </a:pPr>
            <a:r>
              <a:rPr lang="en-US" sz="6000" dirty="0" smtClean="0"/>
              <a:t>Make sure you are GDPR compliant</a:t>
            </a:r>
          </a:p>
          <a:p>
            <a:pPr marL="1143000" indent="-1143000" algn="l">
              <a:buFont typeface="+mj-lt"/>
              <a:buAutoNum type="romanLcPeriod"/>
            </a:pPr>
            <a:r>
              <a:rPr lang="en-US" sz="6000" dirty="0" smtClean="0"/>
              <a:t>Evaluate custom backend</a:t>
            </a:r>
          </a:p>
          <a:p>
            <a:pPr algn="l"/>
            <a:endParaRPr lang="en-US" sz="6000" dirty="0"/>
          </a:p>
          <a:p>
            <a:pPr algn="l"/>
            <a:r>
              <a:rPr lang="en-US" sz="4400" dirty="0"/>
              <a:t> </a:t>
            </a:r>
          </a:p>
          <a:p>
            <a:pPr algn="l"/>
            <a:endParaRPr lang="en-US" sz="4400" b="1" dirty="0" smtClean="0"/>
          </a:p>
          <a:p>
            <a:pPr algn="l"/>
            <a:endParaRPr lang="en-US" sz="4400" b="1" dirty="0"/>
          </a:p>
          <a:p>
            <a:pPr algn="l"/>
            <a:endParaRPr lang="en-US" sz="4400" b="1" dirty="0"/>
          </a:p>
          <a:p>
            <a:pPr lvl="0" algn="l"/>
            <a:r>
              <a:rPr lang="en-US" sz="4400" dirty="0"/>
              <a:t>Read the full article at</a:t>
            </a:r>
          </a:p>
          <a:p>
            <a:pPr lvl="0" algn="l"/>
            <a:r>
              <a:rPr lang="en-US" sz="4400" dirty="0"/>
              <a:t>https://blog.back4app.com/2019/07/11/how-to-make-an-app/</a:t>
            </a:r>
          </a:p>
          <a:p>
            <a:pPr marL="857250" indent="-857250" algn="l">
              <a:buFont typeface="+mj-lt"/>
              <a:buAutoNum type="romanLcPeriod"/>
            </a:pPr>
            <a:endParaRPr lang="en-US" sz="4400" b="1" dirty="0"/>
          </a:p>
        </p:txBody>
      </p:sp>
    </p:spTree>
    <p:extLst>
      <p:ext uri="{BB962C8B-B14F-4D97-AF65-F5344CB8AC3E}">
        <p14:creationId xmlns:p14="http://schemas.microsoft.com/office/powerpoint/2010/main" val="22284332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1626</TotalTime>
  <Words>971</Words>
  <Application>Microsoft Macintosh PowerPoint</Application>
  <PresentationFormat>Custom</PresentationFormat>
  <Paragraphs>231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George B</cp:lastModifiedBy>
  <cp:revision>14</cp:revision>
  <dcterms:modified xsi:type="dcterms:W3CDTF">2019-10-02T03:08:40Z</dcterms:modified>
</cp:coreProperties>
</file>